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358" r:id="rId4"/>
    <p:sldId id="257" r:id="rId5"/>
    <p:sldId id="258" r:id="rId6"/>
    <p:sldId id="259" r:id="rId7"/>
    <p:sldId id="261" r:id="rId8"/>
    <p:sldId id="3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19E55-20AE-4F25-A8CA-82AD6346F413}" v="3" dt="2022-08-13T17:05:44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FAFC1-DAE0-4715-A557-FBDEF4E588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E31E48-B2ED-4887-BF9E-1F7196B319EC}">
      <dgm:prSet/>
      <dgm:spPr/>
      <dgm:t>
        <a:bodyPr/>
        <a:lstStyle/>
        <a:p>
          <a:r>
            <a:rPr lang="en-US" dirty="0"/>
            <a:t>Support Dr Vinson in her role in Office on Aging at APA</a:t>
          </a:r>
        </a:p>
      </dgm:t>
    </dgm:pt>
    <dgm:pt modelId="{94B7A928-6B37-4749-974F-EE17FBF8524D}" type="parTrans" cxnId="{4256F270-C934-4222-8161-6F878014D5D5}">
      <dgm:prSet/>
      <dgm:spPr/>
      <dgm:t>
        <a:bodyPr/>
        <a:lstStyle/>
        <a:p>
          <a:endParaRPr lang="en-US"/>
        </a:p>
      </dgm:t>
    </dgm:pt>
    <dgm:pt modelId="{36863B7A-B35A-403C-8F7F-2E7B3BAE718F}" type="sibTrans" cxnId="{4256F270-C934-4222-8161-6F878014D5D5}">
      <dgm:prSet/>
      <dgm:spPr/>
      <dgm:t>
        <a:bodyPr/>
        <a:lstStyle/>
        <a:p>
          <a:endParaRPr lang="en-US"/>
        </a:p>
      </dgm:t>
    </dgm:pt>
    <dgm:pt modelId="{5A4F093C-CD8A-4E14-9AD9-2EBA4CB38FE9}">
      <dgm:prSet/>
      <dgm:spPr/>
      <dgm:t>
        <a:bodyPr/>
        <a:lstStyle/>
        <a:p>
          <a:r>
            <a:rPr lang="en-US" dirty="0"/>
            <a:t>Collaborate among </a:t>
          </a:r>
          <a:r>
            <a:rPr lang="en-US" dirty="0" err="1"/>
            <a:t>Geropsychology</a:t>
          </a:r>
          <a:r>
            <a:rPr lang="en-US" dirty="0"/>
            <a:t> Organizations</a:t>
          </a:r>
        </a:p>
      </dgm:t>
    </dgm:pt>
    <dgm:pt modelId="{117A2C8A-0A38-4588-9397-5F7E4CB3C064}" type="parTrans" cxnId="{74D1B52A-5E52-4B9D-9EB4-8F20854BCA17}">
      <dgm:prSet/>
      <dgm:spPr/>
      <dgm:t>
        <a:bodyPr/>
        <a:lstStyle/>
        <a:p>
          <a:endParaRPr lang="en-US"/>
        </a:p>
      </dgm:t>
    </dgm:pt>
    <dgm:pt modelId="{ADC8A24D-7B01-4EFE-A297-B51396F70E12}" type="sibTrans" cxnId="{74D1B52A-5E52-4B9D-9EB4-8F20854BCA17}">
      <dgm:prSet/>
      <dgm:spPr/>
      <dgm:t>
        <a:bodyPr/>
        <a:lstStyle/>
        <a:p>
          <a:endParaRPr lang="en-US"/>
        </a:p>
      </dgm:t>
    </dgm:pt>
    <dgm:pt modelId="{7952976F-F486-4DC9-A1A9-DB73E7A0D720}">
      <dgm:prSet/>
      <dgm:spPr/>
      <dgm:t>
        <a:bodyPr/>
        <a:lstStyle/>
        <a:p>
          <a:r>
            <a:rPr lang="en-US" dirty="0"/>
            <a:t>Problem-Solve Issues in the Specialty</a:t>
          </a:r>
        </a:p>
      </dgm:t>
    </dgm:pt>
    <dgm:pt modelId="{2D1A6E85-B7CC-406B-A8C7-96AD0E5FB28E}" type="parTrans" cxnId="{87B2FB49-5DB6-4D32-B9A2-666B4EBBADD3}">
      <dgm:prSet/>
      <dgm:spPr/>
      <dgm:t>
        <a:bodyPr/>
        <a:lstStyle/>
        <a:p>
          <a:endParaRPr lang="en-US"/>
        </a:p>
      </dgm:t>
    </dgm:pt>
    <dgm:pt modelId="{9DF1D3A3-6BEC-4407-8761-9B74126D4A4E}" type="sibTrans" cxnId="{87B2FB49-5DB6-4D32-B9A2-666B4EBBADD3}">
      <dgm:prSet/>
      <dgm:spPr/>
      <dgm:t>
        <a:bodyPr/>
        <a:lstStyle/>
        <a:p>
          <a:endParaRPr lang="en-US"/>
        </a:p>
      </dgm:t>
    </dgm:pt>
    <dgm:pt modelId="{90A9F9F9-3954-4116-B279-BAB22B01DDD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Represent </a:t>
          </a:r>
          <a:r>
            <a:rPr lang="en-US" dirty="0" err="1">
              <a:latin typeface="Calibri Light" panose="020F0302020204030204"/>
            </a:rPr>
            <a:t>Geropsychology</a:t>
          </a:r>
          <a:r>
            <a:rPr lang="en-US" dirty="0">
              <a:latin typeface="Calibri Light" panose="020F0302020204030204"/>
            </a:rPr>
            <a:t> on the CoS</a:t>
          </a:r>
        </a:p>
      </dgm:t>
    </dgm:pt>
    <dgm:pt modelId="{85A10AD5-8F1B-4B6F-836F-56773593F08A}" type="parTrans" cxnId="{7F1561F4-9A01-47FF-B64B-5AE8AB85284A}">
      <dgm:prSet/>
      <dgm:spPr/>
    </dgm:pt>
    <dgm:pt modelId="{9574325D-9A5A-4FFE-B040-C6A47428D8AB}" type="sibTrans" cxnId="{7F1561F4-9A01-47FF-B64B-5AE8AB85284A}">
      <dgm:prSet/>
      <dgm:spPr/>
    </dgm:pt>
    <dgm:pt modelId="{F5C9B8E2-E4BA-4E3B-88DA-8A79CA8E0718}" type="pres">
      <dgm:prSet presAssocID="{203FAFC1-DAE0-4715-A557-FBDEF4E588FB}" presName="diagram" presStyleCnt="0">
        <dgm:presLayoutVars>
          <dgm:dir/>
          <dgm:resizeHandles val="exact"/>
        </dgm:presLayoutVars>
      </dgm:prSet>
      <dgm:spPr/>
    </dgm:pt>
    <dgm:pt modelId="{5393A0B3-CD85-4EF0-98A9-1A8CFF87ACFE}" type="pres">
      <dgm:prSet presAssocID="{50E31E48-B2ED-4887-BF9E-1F7196B319EC}" presName="node" presStyleLbl="node1" presStyleIdx="0" presStyleCnt="4">
        <dgm:presLayoutVars>
          <dgm:bulletEnabled val="1"/>
        </dgm:presLayoutVars>
      </dgm:prSet>
      <dgm:spPr/>
    </dgm:pt>
    <dgm:pt modelId="{861249B9-F6A6-44E9-B267-E34204387EFA}" type="pres">
      <dgm:prSet presAssocID="{36863B7A-B35A-403C-8F7F-2E7B3BAE718F}" presName="sibTrans" presStyleCnt="0"/>
      <dgm:spPr/>
    </dgm:pt>
    <dgm:pt modelId="{D9AB64CC-8969-484C-A171-7A696C89F028}" type="pres">
      <dgm:prSet presAssocID="{5A4F093C-CD8A-4E14-9AD9-2EBA4CB38FE9}" presName="node" presStyleLbl="node1" presStyleIdx="1" presStyleCnt="4">
        <dgm:presLayoutVars>
          <dgm:bulletEnabled val="1"/>
        </dgm:presLayoutVars>
      </dgm:prSet>
      <dgm:spPr/>
    </dgm:pt>
    <dgm:pt modelId="{915A3C07-175E-41C2-966B-B8828A26EB40}" type="pres">
      <dgm:prSet presAssocID="{ADC8A24D-7B01-4EFE-A297-B51396F70E12}" presName="sibTrans" presStyleCnt="0"/>
      <dgm:spPr/>
    </dgm:pt>
    <dgm:pt modelId="{1A21D35F-4CDA-45F6-9CCD-50882672993C}" type="pres">
      <dgm:prSet presAssocID="{7952976F-F486-4DC9-A1A9-DB73E7A0D720}" presName="node" presStyleLbl="node1" presStyleIdx="2" presStyleCnt="4">
        <dgm:presLayoutVars>
          <dgm:bulletEnabled val="1"/>
        </dgm:presLayoutVars>
      </dgm:prSet>
      <dgm:spPr/>
    </dgm:pt>
    <dgm:pt modelId="{57FB0374-7481-42D3-A6B2-CE4F1B51B73C}" type="pres">
      <dgm:prSet presAssocID="{9DF1D3A3-6BEC-4407-8761-9B74126D4A4E}" presName="sibTrans" presStyleCnt="0"/>
      <dgm:spPr/>
    </dgm:pt>
    <dgm:pt modelId="{A7682ED6-FAF2-455A-8B2B-2D1BB06713A8}" type="pres">
      <dgm:prSet presAssocID="{90A9F9F9-3954-4116-B279-BAB22B01DDDC}" presName="node" presStyleLbl="node1" presStyleIdx="3" presStyleCnt="4">
        <dgm:presLayoutVars>
          <dgm:bulletEnabled val="1"/>
        </dgm:presLayoutVars>
      </dgm:prSet>
      <dgm:spPr/>
    </dgm:pt>
  </dgm:ptLst>
  <dgm:cxnLst>
    <dgm:cxn modelId="{74D1B52A-5E52-4B9D-9EB4-8F20854BCA17}" srcId="{203FAFC1-DAE0-4715-A557-FBDEF4E588FB}" destId="{5A4F093C-CD8A-4E14-9AD9-2EBA4CB38FE9}" srcOrd="1" destOrd="0" parTransId="{117A2C8A-0A38-4588-9397-5F7E4CB3C064}" sibTransId="{ADC8A24D-7B01-4EFE-A297-B51396F70E12}"/>
    <dgm:cxn modelId="{6E021B2B-02AE-4171-AA1A-D1B8E03A979D}" type="presOf" srcId="{90A9F9F9-3954-4116-B279-BAB22B01DDDC}" destId="{A7682ED6-FAF2-455A-8B2B-2D1BB06713A8}" srcOrd="0" destOrd="0" presId="urn:microsoft.com/office/officeart/2005/8/layout/default"/>
    <dgm:cxn modelId="{87B2FB49-5DB6-4D32-B9A2-666B4EBBADD3}" srcId="{203FAFC1-DAE0-4715-A557-FBDEF4E588FB}" destId="{7952976F-F486-4DC9-A1A9-DB73E7A0D720}" srcOrd="2" destOrd="0" parTransId="{2D1A6E85-B7CC-406B-A8C7-96AD0E5FB28E}" sibTransId="{9DF1D3A3-6BEC-4407-8761-9B74126D4A4E}"/>
    <dgm:cxn modelId="{4256F270-C934-4222-8161-6F878014D5D5}" srcId="{203FAFC1-DAE0-4715-A557-FBDEF4E588FB}" destId="{50E31E48-B2ED-4887-BF9E-1F7196B319EC}" srcOrd="0" destOrd="0" parTransId="{94B7A928-6B37-4749-974F-EE17FBF8524D}" sibTransId="{36863B7A-B35A-403C-8F7F-2E7B3BAE718F}"/>
    <dgm:cxn modelId="{AF8BF355-002D-44F5-BDB6-E07241E45436}" type="presOf" srcId="{50E31E48-B2ED-4887-BF9E-1F7196B319EC}" destId="{5393A0B3-CD85-4EF0-98A9-1A8CFF87ACFE}" srcOrd="0" destOrd="0" presId="urn:microsoft.com/office/officeart/2005/8/layout/default"/>
    <dgm:cxn modelId="{60269F57-682D-4B59-89E5-FDA821CE34E4}" type="presOf" srcId="{203FAFC1-DAE0-4715-A557-FBDEF4E588FB}" destId="{F5C9B8E2-E4BA-4E3B-88DA-8A79CA8E0718}" srcOrd="0" destOrd="0" presId="urn:microsoft.com/office/officeart/2005/8/layout/default"/>
    <dgm:cxn modelId="{88629C8C-F1C5-4789-B476-14A67F732D94}" type="presOf" srcId="{5A4F093C-CD8A-4E14-9AD9-2EBA4CB38FE9}" destId="{D9AB64CC-8969-484C-A171-7A696C89F028}" srcOrd="0" destOrd="0" presId="urn:microsoft.com/office/officeart/2005/8/layout/default"/>
    <dgm:cxn modelId="{6764B3C1-52CD-49C2-A233-10911B889FAE}" type="presOf" srcId="{7952976F-F486-4DC9-A1A9-DB73E7A0D720}" destId="{1A21D35F-4CDA-45F6-9CCD-50882672993C}" srcOrd="0" destOrd="0" presId="urn:microsoft.com/office/officeart/2005/8/layout/default"/>
    <dgm:cxn modelId="{7F1561F4-9A01-47FF-B64B-5AE8AB85284A}" srcId="{203FAFC1-DAE0-4715-A557-FBDEF4E588FB}" destId="{90A9F9F9-3954-4116-B279-BAB22B01DDDC}" srcOrd="3" destOrd="0" parTransId="{85A10AD5-8F1B-4B6F-836F-56773593F08A}" sibTransId="{9574325D-9A5A-4FFE-B040-C6A47428D8AB}"/>
    <dgm:cxn modelId="{15389A03-782D-4A18-B02B-FAA5418BA696}" type="presParOf" srcId="{F5C9B8E2-E4BA-4E3B-88DA-8A79CA8E0718}" destId="{5393A0B3-CD85-4EF0-98A9-1A8CFF87ACFE}" srcOrd="0" destOrd="0" presId="urn:microsoft.com/office/officeart/2005/8/layout/default"/>
    <dgm:cxn modelId="{433E2B78-85AD-4793-86ED-FAC84CC5D4D0}" type="presParOf" srcId="{F5C9B8E2-E4BA-4E3B-88DA-8A79CA8E0718}" destId="{861249B9-F6A6-44E9-B267-E34204387EFA}" srcOrd="1" destOrd="0" presId="urn:microsoft.com/office/officeart/2005/8/layout/default"/>
    <dgm:cxn modelId="{4B7D8850-943E-4C0B-AB97-EE80B0CFB170}" type="presParOf" srcId="{F5C9B8E2-E4BA-4E3B-88DA-8A79CA8E0718}" destId="{D9AB64CC-8969-484C-A171-7A696C89F028}" srcOrd="2" destOrd="0" presId="urn:microsoft.com/office/officeart/2005/8/layout/default"/>
    <dgm:cxn modelId="{AAE20D5A-E4E3-40C2-AF45-056B8FAD5BF7}" type="presParOf" srcId="{F5C9B8E2-E4BA-4E3B-88DA-8A79CA8E0718}" destId="{915A3C07-175E-41C2-966B-B8828A26EB40}" srcOrd="3" destOrd="0" presId="urn:microsoft.com/office/officeart/2005/8/layout/default"/>
    <dgm:cxn modelId="{41604C1C-3770-4039-B87E-54B9BDF1D436}" type="presParOf" srcId="{F5C9B8E2-E4BA-4E3B-88DA-8A79CA8E0718}" destId="{1A21D35F-4CDA-45F6-9CCD-50882672993C}" srcOrd="4" destOrd="0" presId="urn:microsoft.com/office/officeart/2005/8/layout/default"/>
    <dgm:cxn modelId="{C25E9589-41DB-4D33-9D13-188B0B87B33D}" type="presParOf" srcId="{F5C9B8E2-E4BA-4E3B-88DA-8A79CA8E0718}" destId="{57FB0374-7481-42D3-A6B2-CE4F1B51B73C}" srcOrd="5" destOrd="0" presId="urn:microsoft.com/office/officeart/2005/8/layout/default"/>
    <dgm:cxn modelId="{661E28A9-9462-474D-A115-24FDA1E8BF97}" type="presParOf" srcId="{F5C9B8E2-E4BA-4E3B-88DA-8A79CA8E0718}" destId="{A7682ED6-FAF2-455A-8B2B-2D1BB06713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3A0B3-CD85-4EF0-98A9-1A8CFF87ACFE}">
      <dsp:nvSpPr>
        <dsp:cNvPr id="0" name=""/>
        <dsp:cNvSpPr/>
      </dsp:nvSpPr>
      <dsp:spPr>
        <a:xfrm>
          <a:off x="589" y="1331908"/>
          <a:ext cx="2298568" cy="1379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Support Dr Vinson in her role in Office on Aging at APA</a:t>
          </a:r>
        </a:p>
      </dsp:txBody>
      <dsp:txXfrm>
        <a:off x="589" y="1331908"/>
        <a:ext cx="2298568" cy="1379140"/>
      </dsp:txXfrm>
    </dsp:sp>
    <dsp:sp modelId="{D9AB64CC-8969-484C-A171-7A696C89F028}">
      <dsp:nvSpPr>
        <dsp:cNvPr id="0" name=""/>
        <dsp:cNvSpPr/>
      </dsp:nvSpPr>
      <dsp:spPr>
        <a:xfrm>
          <a:off x="2529014" y="1331908"/>
          <a:ext cx="2298568" cy="1379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Collaborate among </a:t>
          </a:r>
          <a:r>
            <a:rPr lang="en-US" sz="2100" kern="1200" dirty="0" err="1"/>
            <a:t>Geropsychology</a:t>
          </a:r>
          <a:r>
            <a:rPr lang="en-US" sz="2100" kern="1200" dirty="0"/>
            <a:t> Organizations</a:t>
          </a:r>
        </a:p>
      </dsp:txBody>
      <dsp:txXfrm>
        <a:off x="2529014" y="1331908"/>
        <a:ext cx="2298568" cy="1379140"/>
      </dsp:txXfrm>
    </dsp:sp>
    <dsp:sp modelId="{1A21D35F-4CDA-45F6-9CCD-50882672993C}">
      <dsp:nvSpPr>
        <dsp:cNvPr id="0" name=""/>
        <dsp:cNvSpPr/>
      </dsp:nvSpPr>
      <dsp:spPr>
        <a:xfrm>
          <a:off x="589" y="2940905"/>
          <a:ext cx="2298568" cy="1379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Problem-Solve Issues in the Specialty</a:t>
          </a:r>
        </a:p>
      </dsp:txBody>
      <dsp:txXfrm>
        <a:off x="589" y="2940905"/>
        <a:ext cx="2298568" cy="1379140"/>
      </dsp:txXfrm>
    </dsp:sp>
    <dsp:sp modelId="{A7682ED6-FAF2-455A-8B2B-2D1BB06713A8}">
      <dsp:nvSpPr>
        <dsp:cNvPr id="0" name=""/>
        <dsp:cNvSpPr/>
      </dsp:nvSpPr>
      <dsp:spPr>
        <a:xfrm>
          <a:off x="2529014" y="2940905"/>
          <a:ext cx="2298568" cy="1379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Represent </a:t>
          </a:r>
          <a:r>
            <a:rPr lang="en-US" sz="2100" kern="1200" dirty="0" err="1">
              <a:latin typeface="Calibri Light" panose="020F0302020204030204"/>
            </a:rPr>
            <a:t>Geropsychology</a:t>
          </a:r>
          <a:r>
            <a:rPr lang="en-US" sz="2100" kern="1200" dirty="0">
              <a:latin typeface="Calibri Light" panose="020F0302020204030204"/>
            </a:rPr>
            <a:t> on the CoS</a:t>
          </a:r>
        </a:p>
      </dsp:txBody>
      <dsp:txXfrm>
        <a:off x="2529014" y="2940905"/>
        <a:ext cx="2298568" cy="137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0565E-237E-412D-86F5-B592FA4F46C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1D6F-DCD9-4DD0-9DF6-8D6A84FE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4:02</a:t>
            </a:r>
          </a:p>
          <a:p>
            <a:r>
              <a:rPr lang="en-US" dirty="0">
                <a:cs typeface="Calibri"/>
              </a:rPr>
              <a:t>BECKY </a:t>
            </a:r>
          </a:p>
          <a:p>
            <a:r>
              <a:rPr lang="en-US" dirty="0">
                <a:cs typeface="Calibri"/>
              </a:rPr>
              <a:t>We’d like to thank the gerontology and geropsychology organizations for their support of this conference and for their important work in promoting geropsychology at all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19B68-610D-42C5-BDF0-80B9F2A40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2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4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6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1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1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02F3E9-9A54-4032-8271-8EE8F84571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wustl.edu/geropsychology/building-bridges-conferenc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divisions.org/division-20/publications/newsletters/adult-development/2022/07/president-column?_ga=2.47475239.1026374117.1658416942-831143916.165841694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padivisions.org/division-20/leadership/committees/advancing-age-inclusivity.pdf?_ga=2.72838547.1026374117.1658416942-831143916.1658416942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en-US" sz="4800" err="1">
                <a:solidFill>
                  <a:schemeClr val="bg1"/>
                </a:solidFill>
                <a:cs typeface="Calibri Light"/>
              </a:rPr>
              <a:t>Geropsychology</a:t>
            </a:r>
            <a:r>
              <a:rPr lang="en-US" sz="4800">
                <a:solidFill>
                  <a:schemeClr val="bg1"/>
                </a:solidFill>
                <a:cs typeface="Calibri Light"/>
              </a:rPr>
              <a:t> Specialty Council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  <a:cs typeface="Calibri"/>
              </a:rPr>
              <a:t>Michelle </a:t>
            </a:r>
            <a:r>
              <a:rPr lang="en-US" err="1">
                <a:solidFill>
                  <a:schemeClr val="tx2"/>
                </a:solidFill>
                <a:cs typeface="Calibri"/>
              </a:rPr>
              <a:t>Mlinac</a:t>
            </a:r>
            <a:r>
              <a:rPr lang="en-US">
                <a:solidFill>
                  <a:schemeClr val="tx2"/>
                </a:solidFill>
                <a:cs typeface="Calibri"/>
              </a:rPr>
              <a:t> PsyD ABPP</a:t>
            </a:r>
          </a:p>
          <a:p>
            <a:pPr algn="l"/>
            <a:r>
              <a:rPr lang="en-US">
                <a:solidFill>
                  <a:schemeClr val="tx2"/>
                </a:solidFill>
                <a:cs typeface="Calibri"/>
              </a:rPr>
              <a:t>August 13,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D348-670B-444C-8DF0-28C93320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+mj-lt"/>
                <a:cs typeface="+mj-lt"/>
              </a:rPr>
              <a:t>Geropsychology Specialty Council Members</a:t>
            </a:r>
            <a:endParaRPr lang="en-US" sz="4400" dirty="0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3F98AD5-4A89-430A-96A1-83E28A9D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68" y="2333624"/>
            <a:ext cx="1265635" cy="2095501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5A9913-8E07-42F8-AC2E-1D56B0EE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4" y="2690813"/>
            <a:ext cx="2571750" cy="1381125"/>
          </a:xfrm>
          <a:prstGeom prst="rect">
            <a:avLst/>
          </a:prstGeom>
        </p:spPr>
      </p:pic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A76004-F4D4-4DCC-BE7D-681684AF7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750594"/>
            <a:ext cx="2743200" cy="790575"/>
          </a:xfrm>
          <a:prstGeom prst="rect">
            <a:avLst/>
          </a:prstGeom>
        </p:spPr>
      </p:pic>
      <p:pic>
        <p:nvPicPr>
          <p:cNvPr id="10" name="Picture 10" descr="Logo, icon&#10;&#10;Description automatically generated">
            <a:extLst>
              <a:ext uri="{FF2B5EF4-FFF2-40B4-BE49-F238E27FC236}">
                <a16:creationId xmlns:a16="http://schemas.microsoft.com/office/drawing/2014/main" id="{9EDABEA8-245D-4DAF-B31D-BAFBC341C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275" y="4748013"/>
            <a:ext cx="2743200" cy="779069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99DBF22-4465-4182-914E-8A783B81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099" y="2911249"/>
            <a:ext cx="2559504" cy="806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9C6FCB-1CDA-4426-B22A-5DED56A0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631" y="4745974"/>
            <a:ext cx="2101958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3AFC42-E767-0922-8D2A-5581FEE1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Geropsychology Specialty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F42F-E491-FE15-EE21-61B4F0A7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Calibri"/>
              </a:rPr>
              <a:t>Co-Chairs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Calibri"/>
              </a:rPr>
              <a:t>Michelle Mlinac PsyD ABPP, Past-Chair, CoPGTP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Calibri"/>
              </a:rPr>
              <a:t>Latrice Vinson PhD, Director, Aging Portfolio, PI, APA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r>
              <a:rPr lang="en-US" sz="2200" dirty="0">
                <a:solidFill>
                  <a:schemeClr val="tx2"/>
                </a:solidFill>
                <a:cs typeface="Calibri"/>
              </a:rPr>
              <a:t>Student Representative </a:t>
            </a:r>
          </a:p>
          <a:p>
            <a:r>
              <a:rPr lang="en-US" sz="2200" dirty="0">
                <a:solidFill>
                  <a:schemeClr val="tx2"/>
                </a:solidFill>
                <a:cs typeface="Calibri"/>
              </a:rPr>
              <a:t>Gerontological Society Pres (Dr Peter Lichtenberg) also joins as able (informal)</a:t>
            </a:r>
          </a:p>
          <a:p>
            <a:r>
              <a:rPr lang="en-US" sz="2200" dirty="0">
                <a:solidFill>
                  <a:schemeClr val="tx2"/>
                </a:solidFill>
                <a:cs typeface="Calibri"/>
              </a:rPr>
              <a:t>Monthly meetings – zoom, recorded</a:t>
            </a:r>
          </a:p>
        </p:txBody>
      </p:sp>
    </p:spTree>
    <p:extLst>
      <p:ext uri="{BB962C8B-B14F-4D97-AF65-F5344CB8AC3E}">
        <p14:creationId xmlns:p14="http://schemas.microsoft.com/office/powerpoint/2010/main" val="79864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72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A3D3F4-84E7-36C7-89BC-1AA2EE3A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Current Council Aims</a:t>
            </a:r>
          </a:p>
        </p:txBody>
      </p:sp>
      <p:graphicFrame>
        <p:nvGraphicFramePr>
          <p:cNvPr id="26" name="Text Placeholder 3">
            <a:extLst>
              <a:ext uri="{FF2B5EF4-FFF2-40B4-BE49-F238E27FC236}">
                <a16:creationId xmlns:a16="http://schemas.microsoft.com/office/drawing/2014/main" id="{C1D72AEF-83C9-70DB-062A-128056988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020736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47283-5E01-5CB5-F77F-9AD9FF4A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556" y="1071020"/>
            <a:ext cx="3189849" cy="2468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/>
              <a:t>Building Bridges Conference</a:t>
            </a:r>
            <a:endParaRPr lang="en-US" sz="4800" b="1">
              <a:cs typeface="Calibri Ligh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5" descr="heading.jpg">
            <a:extLst>
              <a:ext uri="{FF2B5EF4-FFF2-40B4-BE49-F238E27FC236}">
                <a16:creationId xmlns:a16="http://schemas.microsoft.com/office/drawing/2014/main" id="{17C47BBF-3376-98D4-E16A-9106321EAD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25" r="2396" b="2"/>
          <a:stretch/>
        </p:blipFill>
        <p:spPr>
          <a:xfrm>
            <a:off x="921910" y="5433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6973B-A6E1-A5BF-C67A-367ACD28B783}"/>
              </a:ext>
            </a:extLst>
          </p:cNvPr>
          <p:cNvSpPr txBox="1"/>
          <p:nvPr/>
        </p:nvSpPr>
        <p:spPr>
          <a:xfrm>
            <a:off x="9105900" y="451008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Building Bridges Conference | Clinical Geropsychology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EB0C3-1ECA-9A74-D665-00CB5655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Generating Resources for Geropsychology Education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1FD8C-C77C-4DC1-B43E-636CC193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01" y="640080"/>
            <a:ext cx="400280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4A8B5-280A-44DA-A6EC-18BC9930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44" y="2295279"/>
            <a:ext cx="4768755" cy="1919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5DD36F-6A9E-43C2-9945-344C82BF98EC}"/>
              </a:ext>
            </a:extLst>
          </p:cNvPr>
          <p:cNvSpPr txBox="1"/>
          <p:nvPr/>
        </p:nvSpPr>
        <p:spPr>
          <a:xfrm>
            <a:off x="656948" y="5993307"/>
            <a:ext cx="441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Using the Lens of Aging to Put Age-Friendly Principles into Practice at APA (apadivisions.org)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1D1A0-C058-46FB-9F15-DC2C92210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62" y="4214702"/>
            <a:ext cx="1394614" cy="149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132106-AE00-4DB4-BD7D-FC3600115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870" y="4671963"/>
            <a:ext cx="2819235" cy="8643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E9EEAD-93FB-4CFC-8A50-D2AC9C6FE5CC}"/>
              </a:ext>
            </a:extLst>
          </p:cNvPr>
          <p:cNvSpPr txBox="1"/>
          <p:nvPr/>
        </p:nvSpPr>
        <p:spPr>
          <a:xfrm>
            <a:off x="7332955" y="5931751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Teaching Tips on Advancing Age Inclusivity in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161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bold</vt:lpstr>
      <vt:lpstr>Calibri Light</vt:lpstr>
      <vt:lpstr>Rockwell</vt:lpstr>
      <vt:lpstr>office theme</vt:lpstr>
      <vt:lpstr>Retrospect</vt:lpstr>
      <vt:lpstr>Geropsychology Specialty Council</vt:lpstr>
      <vt:lpstr>Geropsychology Specialty Council Members</vt:lpstr>
      <vt:lpstr>Geropsychology Specialty Council</vt:lpstr>
      <vt:lpstr>Current Council Aims</vt:lpstr>
      <vt:lpstr>Building Bridges Conference</vt:lpstr>
      <vt:lpstr>Generating Resources for Geropsychology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Mlinac, Michelle E. (she/her/hers)</dc:creator>
  <cp:lastModifiedBy>Danielle</cp:lastModifiedBy>
  <cp:revision>9</cp:revision>
  <dcterms:created xsi:type="dcterms:W3CDTF">2022-07-20T19:05:02Z</dcterms:created>
  <dcterms:modified xsi:type="dcterms:W3CDTF">2023-05-02T17:42:26Z</dcterms:modified>
</cp:coreProperties>
</file>